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sldIdLst>
    <p:sldId id="537" r:id="rId2"/>
    <p:sldId id="536" r:id="rId3"/>
    <p:sldId id="529" r:id="rId4"/>
    <p:sldId id="531" r:id="rId5"/>
    <p:sldId id="532" r:id="rId6"/>
    <p:sldId id="533" r:id="rId7"/>
    <p:sldId id="530" r:id="rId8"/>
    <p:sldId id="534" r:id="rId9"/>
    <p:sldId id="535" r:id="rId10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без заголовка" id="{C07B6DA0-875A-46F9-844A-51ECD4062C13}">
          <p14:sldIdLst>
            <p14:sldId id="514"/>
            <p14:sldId id="515"/>
            <p14:sldId id="516"/>
            <p14:sldId id="517"/>
            <p14:sldId id="518"/>
            <p14:sldId id="51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6600"/>
    <a:srgbClr val="800000"/>
    <a:srgbClr val="FFEBEB"/>
    <a:srgbClr val="EA7500"/>
    <a:srgbClr val="FF8205"/>
    <a:srgbClr val="FF6600"/>
    <a:srgbClr val="CC9900"/>
    <a:srgbClr val="996600"/>
    <a:srgbClr val="FF9966"/>
    <a:srgbClr val="FF7C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115" autoAdjust="0"/>
    <p:restoredTop sz="91945" autoAdjust="0"/>
  </p:normalViewPr>
  <p:slideViewPr>
    <p:cSldViewPr>
      <p:cViewPr>
        <p:scale>
          <a:sx n="86" d="100"/>
          <a:sy n="86" d="100"/>
        </p:scale>
        <p:origin x="-1182" y="-4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1.0869565217391354E-2"/>
          <c:y val="0"/>
          <c:w val="0.98913043478260809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Население</c:v>
                </c:pt>
              </c:strCache>
            </c:strRef>
          </c:tx>
          <c:dLbls>
            <c:numFmt formatCode="General" sourceLinked="0"/>
            <c:txPr>
              <a:bodyPr/>
              <a:lstStyle/>
              <a:p>
                <a:pPr>
                  <a:defRPr sz="2400">
                    <a:solidFill>
                      <a:srgbClr val="FFEBEB"/>
                    </a:solidFill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 Количество жителей населенного пункта , обладающих избирательным правом, человек   -   806</c:v>
                </c:pt>
                <c:pt idx="1">
                  <c:v>Количество жителей, обладающих избирательным правом, принявших участие в выборе практики, человек  -    155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651</c:v>
                </c:pt>
                <c:pt idx="1">
                  <c:v>155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 Количество жителей населенного пункта , обладающих избирательным правом, человек   -   806</c:v>
                </c:pt>
                <c:pt idx="1">
                  <c:v>Количество жителей, обладающих избирательным правом, принявших участие в выборе практики, человек  -    155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0.84000000000000064</c:v>
                </c:pt>
                <c:pt idx="1">
                  <c:v>0.16000000000000028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292660-DF9F-451E-A9FE-99635C52DC52}" type="datetimeFigureOut">
              <a:rPr lang="ru-RU" smtClean="0"/>
              <a:pPr/>
              <a:t>10.06.2024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078BB1-2FC6-4FEE-8FB3-417A62B8C7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5386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78BB1-2FC6-4FEE-8FB3-417A62B8C7F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78BB1-2FC6-4FEE-8FB3-417A62B8C7F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B3D5-0BA0-4E38-BD88-7B45C1155D9D}" type="datetime1">
              <a:rPr lang="ru-RU" smtClean="0"/>
              <a:pPr/>
              <a:t>10.06.2024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06C57-BA4E-4DF6-B0E5-F6CA509D0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4045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613A8-FF60-4CC7-A301-F3EF6AAB78BB}" type="datetime1">
              <a:rPr lang="ru-RU" smtClean="0"/>
              <a:pPr/>
              <a:t>10.06.2024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06C57-BA4E-4DF6-B0E5-F6CA509D0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5727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C3AC-5109-454E-9EAB-C27D1E96E8E1}" type="datetime1">
              <a:rPr lang="ru-RU" smtClean="0"/>
              <a:pPr/>
              <a:t>10.06.2024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06C57-BA4E-4DF6-B0E5-F6CA509D0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7997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E1FD3-A401-4D05-BD9B-30B28B4CD68F}" type="datetime1">
              <a:rPr lang="ru-RU" smtClean="0"/>
              <a:pPr/>
              <a:t>10.06.2024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06C57-BA4E-4DF6-B0E5-F6CA509D0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7585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27D91-97F8-445F-A547-5855DF448EDD}" type="datetime1">
              <a:rPr lang="ru-RU" smtClean="0"/>
              <a:pPr/>
              <a:t>10.06.2024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06C57-BA4E-4DF6-B0E5-F6CA509D0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9836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1E7F-7F11-4EC7-9A2B-AD9BFEF77FD6}" type="datetime1">
              <a:rPr lang="ru-RU" smtClean="0"/>
              <a:pPr/>
              <a:t>10.06.2024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06C57-BA4E-4DF6-B0E5-F6CA509D0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6419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9A9BA-7424-4404-B276-DCFBA8F2F24C}" type="datetime1">
              <a:rPr lang="ru-RU" smtClean="0"/>
              <a:pPr/>
              <a:t>10.06.2024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06C57-BA4E-4DF6-B0E5-F6CA509D0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2990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1DF59-7025-4877-AF7B-8AE624D90ED1}" type="datetime1">
              <a:rPr lang="ru-RU" smtClean="0"/>
              <a:pPr/>
              <a:t>10.06.2024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06C57-BA4E-4DF6-B0E5-F6CA509D0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7475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12A56-3B31-4617-B6A8-AA189859D175}" type="datetime1">
              <a:rPr lang="ru-RU" smtClean="0"/>
              <a:pPr/>
              <a:t>10.06.2024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06C57-BA4E-4DF6-B0E5-F6CA509D0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2536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10E1F-0FFC-4A1B-89FB-5791E1C48E39}" type="datetime1">
              <a:rPr lang="ru-RU" smtClean="0"/>
              <a:pPr/>
              <a:t>10.06.2024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06C57-BA4E-4DF6-B0E5-F6CA509D0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9595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F4CF1-8E17-469C-B6DF-0097E820D82B}" type="datetime1">
              <a:rPr lang="ru-RU" smtClean="0"/>
              <a:pPr/>
              <a:t>10.06.2024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06C57-BA4E-4DF6-B0E5-F6CA509D0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583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8C13C-D299-44FB-B9C5-4A136ED8EEA7}" type="datetime1">
              <a:rPr lang="ru-RU" smtClean="0"/>
              <a:pPr/>
              <a:t>10.06.2024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306C57-BA4E-4DF6-B0E5-F6CA509D0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33910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21329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ОПЫТ РЕАЛИЗАЦИИ ПРОЕКТОВ В СОЦИАЛЬНОЙ СФЕРЕ</a:t>
            </a:r>
            <a:endParaRPr lang="ru-RU" sz="54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06C57-BA4E-4DF6-B0E5-F6CA509D0A9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900" b="2308"/>
          <a:stretch/>
        </p:blipFill>
        <p:spPr>
          <a:xfrm>
            <a:off x="523836" y="0"/>
            <a:ext cx="11358642" cy="6858000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06C57-BA4E-4DF6-B0E5-F6CA509D0A92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525156" y="50004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Слайд 1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2676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472642" cy="132556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ГРАЖДАНСКАЯ АКТИВНОСТЬ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2000239"/>
            <a:ext cx="5329238" cy="3571901"/>
          </a:xfrm>
        </p:spPr>
        <p:txBody>
          <a:bodyPr>
            <a:normAutofit/>
          </a:bodyPr>
          <a:lstStyle/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Население с.Братки -1023 человека</a:t>
            </a:r>
          </a:p>
          <a:p>
            <a:pPr algn="just"/>
            <a:r>
              <a:rPr lang="ru-RU" sz="2400" dirty="0" smtClean="0"/>
              <a:t>Количество жителей, обладающих избирательным правом - 806 человек</a:t>
            </a:r>
          </a:p>
          <a:p>
            <a:pPr algn="just"/>
            <a:r>
              <a:rPr lang="ru-RU" sz="2400" dirty="0" smtClean="0"/>
              <a:t>Количество жителей, принявших участие в выборе практики по результатам электронного голосования -  155 человек.</a:t>
            </a:r>
          </a:p>
          <a:p>
            <a:pPr algn="just"/>
            <a:endParaRPr lang="ru-RU" dirty="0"/>
          </a:p>
        </p:txBody>
      </p:sp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6667504" y="1285860"/>
          <a:ext cx="4857784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06C57-BA4E-4DF6-B0E5-F6CA509D0A92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810908" y="500042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Слайд 2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9588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Территория обустройства</a:t>
            </a:r>
            <a:endParaRPr lang="ru-RU" sz="2400" b="1" dirty="0"/>
          </a:p>
        </p:txBody>
      </p:sp>
      <p:pic>
        <p:nvPicPr>
          <p:cNvPr id="7" name="Содержимое 6" descr="IMG_660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256240" y="2348880"/>
            <a:ext cx="3672408" cy="2520280"/>
          </a:xfrm>
        </p:spPr>
      </p:pic>
      <p:pic>
        <p:nvPicPr>
          <p:cNvPr id="1026" name="Picture 2" descr="C:\Users\User\Desktop\Новая папка\IMG_5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1464" y="2348880"/>
            <a:ext cx="3672408" cy="2520280"/>
          </a:xfrm>
          <a:prstGeom prst="rect">
            <a:avLst/>
          </a:prstGeom>
          <a:noFill/>
        </p:spPr>
      </p:pic>
      <p:pic>
        <p:nvPicPr>
          <p:cNvPr id="1027" name="Picture 3" descr="C:\Users\User\Desktop\Новая папка\IMG_50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9315" y="2348880"/>
            <a:ext cx="4032448" cy="252028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871093" y="1052736"/>
            <a:ext cx="2428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Площадь</a:t>
            </a:r>
          </a:p>
          <a:p>
            <a:pPr algn="ctr"/>
            <a:r>
              <a:rPr lang="ru-RU" dirty="0" smtClean="0"/>
              <a:t>обустраемого</a:t>
            </a:r>
          </a:p>
          <a:p>
            <a:pPr algn="ctr"/>
            <a:r>
              <a:rPr lang="ru-RU" dirty="0" smtClean="0"/>
              <a:t>объекта - 6092 кв.м.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06C57-BA4E-4DF6-B0E5-F6CA509D0A92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0382280" y="500042"/>
            <a:ext cx="841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Слайд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937" b="3535"/>
          <a:stretch/>
        </p:blipFill>
        <p:spPr>
          <a:xfrm>
            <a:off x="0" y="1"/>
            <a:ext cx="12192000" cy="6858000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06C57-BA4E-4DF6-B0E5-F6CA509D0A92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810908" y="357166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Слайд 4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7979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297" b="3814"/>
          <a:stretch/>
        </p:blipFill>
        <p:spPr>
          <a:xfrm>
            <a:off x="551384" y="0"/>
            <a:ext cx="11521280" cy="6858000"/>
          </a:xfrm>
        </p:spPr>
      </p:pic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07.06.2022</a:t>
            </a: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1025222" y="428604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Слайд 5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7854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2853"/>
            <a:ext cx="10515600" cy="642941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+mn-lt"/>
              </a:rPr>
              <a:t>Текущее состояние объекта</a:t>
            </a:r>
            <a:endParaRPr lang="ru-RU" sz="24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8084" y="4714884"/>
            <a:ext cx="11715832" cy="2000264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500" dirty="0" smtClean="0">
                <a:cs typeface="Times New Roman" pitchFamily="18" charset="0"/>
              </a:rPr>
              <a:t>Территория подлежащая обустройству примыкает к зданию дома культуры и расположена по адресу:  ул. Ленинская, д.3а, Терновский район Воронежская область.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500" dirty="0" err="1" smtClean="0">
                <a:cs typeface="Times New Roman" pitchFamily="18" charset="0"/>
              </a:rPr>
              <a:t>Братковский</a:t>
            </a:r>
            <a:r>
              <a:rPr lang="ru-RU" sz="1500" dirty="0" smtClean="0">
                <a:cs typeface="Times New Roman" pitchFamily="18" charset="0"/>
              </a:rPr>
              <a:t> дом культуры отремонтирован  в 2020 году  по Государственной программе Воронежской области «Развития культуры и туризма» на 2019-2020г.г.» Отремонтированы кабинеты, библиотека, зрительный зал, фойе, входная группа,  заменены все окна, двери и полы, полностью заменена крыша, электрооборудование, произведена наружная отделка всего фасада.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500" dirty="0" smtClean="0">
                <a:cs typeface="Times New Roman" pitchFamily="18" charset="0"/>
              </a:rPr>
              <a:t>Проектом предусмотрено обособленное место для прогулок, которое создаст комфортный переход, между такими значимыми социальными объектами как </a:t>
            </a:r>
            <a:r>
              <a:rPr lang="ru-RU" sz="1500" dirty="0" err="1" smtClean="0">
                <a:cs typeface="Times New Roman" pitchFamily="18" charset="0"/>
              </a:rPr>
              <a:t>Братковская</a:t>
            </a:r>
            <a:r>
              <a:rPr lang="ru-RU" sz="1500" dirty="0" smtClean="0">
                <a:cs typeface="Times New Roman" pitchFamily="18" charset="0"/>
              </a:rPr>
              <a:t> СОШ, Детский сад и дом культуры, а так же соединит сквер ( в котором  расположена детская площадка) и   спортивную площадку  </a:t>
            </a:r>
            <a:r>
              <a:rPr lang="ru-RU" sz="1600" dirty="0" smtClean="0">
                <a:cs typeface="Times New Roman" pitchFamily="18" charset="0"/>
              </a:rPr>
              <a:t>.</a:t>
            </a:r>
          </a:p>
          <a:p>
            <a:endParaRPr lang="ru-RU" sz="1400" dirty="0"/>
          </a:p>
        </p:txBody>
      </p:sp>
      <p:pic>
        <p:nvPicPr>
          <p:cNvPr id="1026" name="Picture 2" descr="C:\Users\User\Desktop\ФОТО КЛУБ\IMG_67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2530" y="857232"/>
            <a:ext cx="2786082" cy="1785950"/>
          </a:xfrm>
          <a:prstGeom prst="rect">
            <a:avLst/>
          </a:prstGeom>
          <a:noFill/>
        </p:spPr>
      </p:pic>
      <p:pic>
        <p:nvPicPr>
          <p:cNvPr id="1027" name="Picture 3" descr="C:\Users\User\Desktop\ФОТО КЛУБ\IMG_67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39074" y="857232"/>
            <a:ext cx="3071834" cy="1785950"/>
          </a:xfrm>
          <a:prstGeom prst="rect">
            <a:avLst/>
          </a:prstGeom>
          <a:noFill/>
        </p:spPr>
      </p:pic>
      <p:pic>
        <p:nvPicPr>
          <p:cNvPr id="1028" name="Picture 4" descr="C:\Users\User\Desktop\ФОТО КЛУБ\IMG_66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24364" y="857232"/>
            <a:ext cx="2928958" cy="1785950"/>
          </a:xfrm>
          <a:prstGeom prst="rect">
            <a:avLst/>
          </a:prstGeom>
          <a:noFill/>
        </p:spPr>
      </p:pic>
      <p:pic>
        <p:nvPicPr>
          <p:cNvPr id="1029" name="Picture 5" descr="C:\Users\User\Desktop\ФОТО КЛУБ\PHOTO-2022-02-01-16-11-3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0" y="2786058"/>
            <a:ext cx="3214710" cy="1785950"/>
          </a:xfrm>
          <a:prstGeom prst="rect">
            <a:avLst/>
          </a:prstGeom>
          <a:noFill/>
        </p:spPr>
      </p:pic>
      <p:pic>
        <p:nvPicPr>
          <p:cNvPr id="1030" name="Picture 6" descr="C:\Users\User\Desktop\ФОТО КЛУБ\PHOTO-2022-02-01-16-07-4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09852" y="2786058"/>
            <a:ext cx="3000396" cy="1785950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06C57-BA4E-4DF6-B0E5-F6CA509D0A92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0739470" y="428604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Слайд 6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5868454"/>
              </p:ext>
            </p:extLst>
          </p:nvPr>
        </p:nvGraphicFramePr>
        <p:xfrm>
          <a:off x="1127448" y="332656"/>
          <a:ext cx="9757178" cy="5790339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878589"/>
                <a:gridCol w="4878589"/>
              </a:tblGrid>
              <a:tr h="129135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Финансовая составляющая практики инициативного </a:t>
                      </a:r>
                      <a:r>
                        <a:rPr lang="ru-RU" sz="2400" dirty="0" smtClean="0"/>
                        <a:t>бюджетирования, рублей</a:t>
                      </a:r>
                      <a:endParaRPr lang="ru-RU" sz="2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81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Общая стоимость </a:t>
                      </a:r>
                      <a:r>
                        <a:rPr lang="ru-RU" sz="2400" dirty="0" smtClean="0"/>
                        <a:t>практики</a:t>
                      </a:r>
                      <a:endParaRPr lang="ru-RU" sz="20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6 850 </a:t>
                      </a:r>
                      <a:r>
                        <a:rPr lang="ru-RU" sz="2400" dirty="0" smtClean="0"/>
                        <a:t>550,40 </a:t>
                      </a:r>
                      <a:endParaRPr lang="ru-RU" sz="20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/>
                </a:tc>
              </a:tr>
              <a:tr h="1045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Объем средств местного </a:t>
                      </a:r>
                      <a:r>
                        <a:rPr lang="ru-RU" sz="2400" dirty="0" smtClean="0"/>
                        <a:t>бюджета</a:t>
                      </a:r>
                      <a:endParaRPr lang="ru-RU" sz="20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350 550,40</a:t>
                      </a:r>
                      <a:endParaRPr lang="ru-RU" sz="20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/>
                </a:tc>
              </a:tr>
              <a:tr h="15106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Объем средств юридических лиц, индивидуальных </a:t>
                      </a:r>
                      <a:r>
                        <a:rPr lang="ru-RU" sz="2400" dirty="0" smtClean="0"/>
                        <a:t>предпринимателей</a:t>
                      </a:r>
                      <a:endParaRPr lang="ru-RU" sz="20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120 000,00</a:t>
                      </a:r>
                      <a:endParaRPr lang="ru-RU" sz="20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/>
                </a:tc>
              </a:tr>
              <a:tr h="1045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Объем средств областного </a:t>
                      </a:r>
                      <a:r>
                        <a:rPr lang="ru-RU" sz="2400" dirty="0" smtClean="0"/>
                        <a:t>бюджета</a:t>
                      </a:r>
                      <a:endParaRPr lang="ru-RU" sz="20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6 380 000,00</a:t>
                      </a:r>
                      <a:endParaRPr lang="ru-RU" sz="20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06C57-BA4E-4DF6-B0E5-F6CA509D0A92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810908" y="428604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Слайд 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187022" cy="1325563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+mn-lt"/>
              </a:rPr>
              <a:t/>
            </a:r>
            <a:br>
              <a:rPr lang="ru-RU" sz="2000" b="1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>В </a:t>
            </a:r>
            <a:r>
              <a:rPr lang="ru-RU" sz="2000" b="1" dirty="0">
                <a:latin typeface="+mn-lt"/>
              </a:rPr>
              <a:t>результате  реализации мероприятия будут </a:t>
            </a:r>
            <a:r>
              <a:rPr lang="ru-RU" sz="2000" b="1" dirty="0" smtClean="0">
                <a:latin typeface="+mn-lt"/>
              </a:rPr>
              <a:t>получены</a:t>
            </a:r>
            <a:br>
              <a:rPr lang="ru-RU" sz="2000" b="1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> </a:t>
            </a:r>
            <a:r>
              <a:rPr lang="ru-RU" sz="2000" b="1" dirty="0">
                <a:latin typeface="+mn-lt"/>
              </a:rPr>
              <a:t>следующие качественные изменения, несущие позитивный социальный эффект:</a:t>
            </a:r>
            <a:r>
              <a:rPr lang="ru-RU" sz="2400" b="1" dirty="0">
                <a:latin typeface="+mn-lt"/>
              </a:rPr>
              <a:t/>
            </a:r>
            <a:br>
              <a:rPr lang="ru-RU" sz="2400" b="1" dirty="0">
                <a:latin typeface="+mn-lt"/>
              </a:rPr>
            </a:br>
            <a:endParaRPr lang="ru-RU" sz="24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9588" y="2000240"/>
            <a:ext cx="10515600" cy="3357586"/>
          </a:xfrm>
        </p:spPr>
        <p:txBody>
          <a:bodyPr>
            <a:normAutofit/>
          </a:bodyPr>
          <a:lstStyle/>
          <a:p>
            <a:endParaRPr lang="ru-RU" sz="1800" dirty="0"/>
          </a:p>
          <a:p>
            <a:r>
              <a:rPr lang="ru-RU" sz="1800" dirty="0" smtClean="0"/>
              <a:t>повышение </a:t>
            </a:r>
            <a:r>
              <a:rPr lang="ru-RU" sz="1800" dirty="0"/>
              <a:t>уровня комфортности жизни населения с. Братки;</a:t>
            </a:r>
          </a:p>
          <a:p>
            <a:r>
              <a:rPr lang="ru-RU" sz="1800" dirty="0"/>
              <a:t>повышение интереса жителей  к участию в благоустройстве;</a:t>
            </a:r>
          </a:p>
          <a:p>
            <a:r>
              <a:rPr lang="ru-RU" sz="1800" dirty="0"/>
              <a:t>достижение социально гарантированного минимума обеспеченности населения местами отдыха;</a:t>
            </a:r>
          </a:p>
          <a:p>
            <a:r>
              <a:rPr lang="ru-RU" sz="1800" dirty="0"/>
              <a:t>улучшение экологической обстановки и оздоровление окружающей </a:t>
            </a:r>
            <a:r>
              <a:rPr lang="ru-RU" sz="1800" dirty="0" smtClean="0"/>
              <a:t>среды.</a:t>
            </a:r>
          </a:p>
          <a:p>
            <a:r>
              <a:rPr lang="ru-RU" sz="1800" dirty="0" smtClean="0"/>
              <a:t>приведение </a:t>
            </a:r>
            <a:r>
              <a:rPr lang="ru-RU" sz="1800" dirty="0"/>
              <a:t>территории примыкающих к социально значимым объектам в соответствие с современным требованиями уровню благоустройства;</a:t>
            </a: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06C57-BA4E-4DF6-B0E5-F6CA509D0A92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39470" y="428604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Слайд 8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2877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Другая 1">
      <a:dk1>
        <a:srgbClr val="000000"/>
      </a:dk1>
      <a:lt1>
        <a:srgbClr val="000000"/>
      </a:lt1>
      <a:dk2>
        <a:srgbClr val="000000"/>
      </a:dk2>
      <a:lt2>
        <a:srgbClr val="000000"/>
      </a:lt2>
      <a:accent1>
        <a:srgbClr val="00B0F0"/>
      </a:accent1>
      <a:accent2>
        <a:srgbClr val="7030A0"/>
      </a:accent2>
      <a:accent3>
        <a:srgbClr val="FFFFFF"/>
      </a:accent3>
      <a:accent4>
        <a:srgbClr val="97BE49"/>
      </a:accent4>
      <a:accent5>
        <a:srgbClr val="97BE49"/>
      </a:accent5>
      <a:accent6>
        <a:srgbClr val="97BE49"/>
      </a:accent6>
      <a:hlink>
        <a:srgbClr val="97BE49"/>
      </a:hlink>
      <a:folHlink>
        <a:srgbClr val="97BE49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29394</TotalTime>
  <Words>281</Words>
  <Application>Microsoft Office PowerPoint</Application>
  <PresentationFormat>Произвольный</PresentationFormat>
  <Paragraphs>50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ОПЫТ РЕАЛИЗАЦИИ ПРОЕКТОВ В СОЦИАЛЬНОЙ СФЕРЕ</vt:lpstr>
      <vt:lpstr>Слайд 2</vt:lpstr>
      <vt:lpstr>ГРАЖДАНСКАЯ АКТИВНОСТЬ</vt:lpstr>
      <vt:lpstr>Территория обустройства</vt:lpstr>
      <vt:lpstr>Слайд 5</vt:lpstr>
      <vt:lpstr>Слайд 6</vt:lpstr>
      <vt:lpstr>Текущее состояние объекта</vt:lpstr>
      <vt:lpstr>Слайд 8</vt:lpstr>
      <vt:lpstr> В результате  реализации мероприятия будут получены  следующие качественные изменения, несущие позитивный социальный эффект: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Григорьева Татьяна Сергеевна</dc:creator>
  <cp:lastModifiedBy>User</cp:lastModifiedBy>
  <cp:revision>2500</cp:revision>
  <cp:lastPrinted>2020-01-28T06:39:41Z</cp:lastPrinted>
  <dcterms:created xsi:type="dcterms:W3CDTF">2018-12-20T10:34:40Z</dcterms:created>
  <dcterms:modified xsi:type="dcterms:W3CDTF">2024-06-10T12:44:28Z</dcterms:modified>
</cp:coreProperties>
</file>